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3"/>
    <p:sldId id="11088642" r:id="rId5"/>
    <p:sldId id="11088643" r:id="rId6"/>
    <p:sldId id="11088645" r:id="rId7"/>
    <p:sldId id="11088646" r:id="rId8"/>
    <p:sldId id="11088647" r:id="rId9"/>
    <p:sldId id="11088648" r:id="rId10"/>
    <p:sldId id="11088649" r:id="rId11"/>
    <p:sldId id="11088650" r:id="rId12"/>
    <p:sldId id="11088651" r:id="rId13"/>
    <p:sldId id="11088652" r:id="rId14"/>
    <p:sldId id="11088653" r:id="rId15"/>
    <p:sldId id="11088654" r:id="rId16"/>
    <p:sldId id="11088655" r:id="rId17"/>
    <p:sldId id="11088656" r:id="rId18"/>
    <p:sldId id="11088657" r:id="rId19"/>
    <p:sldId id="11088658" r:id="rId20"/>
    <p:sldId id="11088659" r:id="rId21"/>
    <p:sldId id="11088661" r:id="rId22"/>
    <p:sldId id="11088662" r:id="rId23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7"/>
    </p:embeddedFont>
    <p:embeddedFont>
      <p:font typeface="Calibri" panose="020F0502020204030204" pitchFamily="34" charset="0"/>
      <p:regular r:id="rId28"/>
      <p:bold r:id="rId29"/>
      <p:italic r:id="rId30"/>
      <p:boldItalic r:id="rId31"/>
    </p:embeddedFont>
    <p:embeddedFont>
      <p:font typeface="楷体" panose="02010609060101010101" pitchFamily="49" charset="-122"/>
      <p:regular r:id="rId32"/>
    </p:embeddedFont>
    <p:embeddedFont>
      <p:font typeface="楷体_GB2312" panose="02010609030101010101" charset="-122"/>
      <p:regular r:id="rId33"/>
    </p:embeddedFont>
    <p:embeddedFont>
      <p:font typeface="黑体" panose="02010609060101010101" pitchFamily="49" charset="-122"/>
      <p:regular r:id="rId34"/>
    </p:embeddedFont>
    <p:embeddedFont>
      <p:font typeface="Calibri Light" panose="020F0302020204030204" charset="0"/>
      <p:regular r:id="rId35"/>
      <p:italic r:id="rId36"/>
    </p:embeddedFont>
  </p:embeddedFont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9E47"/>
    <a:srgbClr val="FF9900"/>
    <a:srgbClr val="23DB95"/>
    <a:srgbClr val="448E80"/>
    <a:srgbClr val="565656"/>
    <a:srgbClr val="747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4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540" y="90"/>
      </p:cViewPr>
      <p:guideLst>
        <p:guide orient="horz" pos="2976"/>
        <p:guide orient="horz" pos="1620"/>
        <p:guide orient="horz" pos="405"/>
        <p:guide orient="horz" pos="290"/>
        <p:guide orient="horz" pos="2778"/>
        <p:guide pos="355"/>
        <p:guide pos="2890"/>
        <p:guide pos="612"/>
        <p:guide pos="5504"/>
        <p:guide pos="51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font" Target="fonts/font10.fntdata"/><Relationship Id="rId35" Type="http://schemas.openxmlformats.org/officeDocument/2006/relationships/font" Target="fonts/font9.fntdata"/><Relationship Id="rId34" Type="http://schemas.openxmlformats.org/officeDocument/2006/relationships/font" Target="fonts/font8.fntdata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58FE2F5-F716-4BBC-8140-AA5431E762B8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50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E591576A-B50F-4A98-BE95-48E18ED16C32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lvl="0"/>
          </a:p>
        </p:txBody>
      </p:sp>
      <p:sp>
        <p:nvSpPr>
          <p:cNvPr id="4107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/>
          <a:lstStyle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</a:pPr>
            <a:endParaRPr lang="zh-CN" altLang="en-US" sz="1200" u="none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08" name="页眉占位符 3"/>
          <p:cNvSpPr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lvl="0" indent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1200" u="none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 u="none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4109" name="页脚占位符 4"/>
          <p:cNvSpPr/>
          <p:nvPr/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marL="0" lvl="0" indent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1200" u="none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 u="none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49A3D-FECC-4680-ADBF-E2FCCC9138E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D4B7B-768F-4D2C-ADE9-8FC738A7BC8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2021/2/5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‹#›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2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6"/>
          <p:cNvGrpSpPr/>
          <p:nvPr/>
        </p:nvGrpSpPr>
        <p:grpSpPr>
          <a:xfrm>
            <a:off x="4572000" y="1843088"/>
            <a:ext cx="3721100" cy="776287"/>
            <a:chOff x="4154" y="3532"/>
            <a:chExt cx="5049" cy="1224"/>
          </a:xfrm>
        </p:grpSpPr>
        <p:sp>
          <p:nvSpPr>
            <p:cNvPr id="17" name="椭圆 16"/>
            <p:cNvSpPr/>
            <p:nvPr/>
          </p:nvSpPr>
          <p:spPr>
            <a:xfrm>
              <a:off x="4154" y="3680"/>
              <a:ext cx="1109" cy="1001"/>
            </a:xfrm>
            <a:prstGeom prst="ellipse">
              <a:avLst/>
            </a:prstGeom>
            <a:solidFill>
              <a:srgbClr val="448E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3" name="标题 1"/>
            <p:cNvSpPr txBox="1"/>
            <p:nvPr/>
          </p:nvSpPr>
          <p:spPr>
            <a:xfrm>
              <a:off x="4208" y="3532"/>
              <a:ext cx="4995" cy="1224"/>
            </a:xfrm>
            <a:prstGeom prst="rect">
              <a:avLst/>
            </a:prstGeom>
            <a:noFill/>
            <a:ln w="12700">
              <a:noFill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</a:pPr>
              <a:r>
                <a:rPr lang="en-US" altLang="zh-CN" sz="4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20 </a:t>
              </a:r>
              <a:r>
                <a:rPr lang="zh-CN" altLang="en-US" sz="4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蜘蛛开店</a:t>
              </a:r>
              <a:endParaRPr lang="zh-CN" altLang="en-US" sz="4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7171" name="图片 3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3" y="76200"/>
            <a:ext cx="2160587" cy="4254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428625" y="2229485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" name="表格 3"/>
          <p:cNvGraphicFramePr>
            <a:graphicFrameLocks noGrp="1"/>
          </p:cNvGraphicFramePr>
          <p:nvPr/>
        </p:nvGraphicFramePr>
        <p:xfrm>
          <a:off x="567055" y="729615"/>
          <a:ext cx="7559675" cy="372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9695"/>
                <a:gridCol w="921385"/>
                <a:gridCol w="1198880"/>
                <a:gridCol w="1792605"/>
                <a:gridCol w="2277110"/>
              </a:tblGrid>
              <a:tr h="9309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zh-CN" altLang="en-US" sz="1800" dirty="0"/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商品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段落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3091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第一次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E47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口罩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9E47"/>
                        </a:solidFill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600" b="1" dirty="0">
                          <a:solidFill>
                            <a:srgbClr val="FF00FF"/>
                          </a:solidFill>
                        </a:rPr>
                        <a:t>2-4</a:t>
                      </a:r>
                      <a:endParaRPr lang="en-US" altLang="zh-CN" sz="3600" b="1" dirty="0">
                        <a:solidFill>
                          <a:srgbClr val="FF00FF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3091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第二次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E47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围巾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9E47"/>
                        </a:solidFill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cs typeface="+mn-cs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600" b="1" noProof="0" dirty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5-8</a:t>
                      </a:r>
                      <a:endParaRPr lang="en-US" altLang="zh-CN" sz="3600" b="1" noProof="0" dirty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uLnTx/>
                        <a:uFillTx/>
                        <a:latin typeface="楷体" panose="02010609060101010101" pitchFamily="49" charset="-122"/>
                        <a:ea typeface="楷体" panose="02010609060101010101" pitchFamily="49" charset="-122"/>
                        <a:sym typeface="+mn-ea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93091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黑体" panose="02010609060101010101" pitchFamily="49" charset="-122"/>
                          <a:ea typeface="黑体" panose="02010609060101010101" pitchFamily="49" charset="-122"/>
                          <a:cs typeface="+mn-cs"/>
                        </a:rPr>
                        <a:t>第三次</a:t>
                      </a:r>
                      <a:endParaRPr kumimoji="0" lang="zh-CN" altLang="en-US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黑体" panose="02010609060101010101" pitchFamily="49" charset="-122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T="45700" marB="457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zh-CN" altLang="en-US" sz="2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E47"/>
                          </a:solidFill>
                          <a:effectLst/>
                          <a:uLnTx/>
                          <a:uFillTx/>
                          <a:latin typeface="楷体" panose="02010609060101010101" pitchFamily="49" charset="-122"/>
                          <a:ea typeface="楷体" panose="02010609060101010101" pitchFamily="49" charset="-122"/>
                          <a:cs typeface="+mn-cs"/>
                        </a:rPr>
                        <a:t>袜子</a:t>
                      </a:r>
                      <a:endParaRPr lang="zh-CN" altLang="en-US" sz="1600" dirty="0">
                        <a:solidFill>
                          <a:srgbClr val="009E47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3200" b="1" dirty="0">
                          <a:solidFill>
                            <a:srgbClr val="FF00FF"/>
                          </a:solidFill>
                        </a:rPr>
                        <a:t>9-11</a:t>
                      </a:r>
                      <a:endParaRPr lang="en-US" altLang="zh-CN" sz="3200" b="1" dirty="0">
                        <a:solidFill>
                          <a:srgbClr val="FF00FF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EF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4" marR="91444" marT="45701" marB="45701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9DA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99A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3581400" y="756285"/>
            <a:ext cx="1981200" cy="64171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串珠问题</a:t>
            </a:r>
            <a:endParaRPr lang="zh-CN" altLang="en-US" sz="32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774700" y="1393825"/>
            <a:ext cx="7594600" cy="13680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三品：读课文，想想蜘蛛每次开店相同的是什么？不同的是什么？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3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60375" y="324803"/>
            <a:ext cx="2522538" cy="4356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★ 蜘蛛的招牌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双大括号 7"/>
          <p:cNvSpPr/>
          <p:nvPr/>
        </p:nvSpPr>
        <p:spPr>
          <a:xfrm>
            <a:off x="3258185" y="349250"/>
            <a:ext cx="1847850" cy="9144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478530" y="422275"/>
            <a:ext cx="14941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FF0000"/>
                </a:solidFill>
              </a:rPr>
              <a:t>相同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431800" y="1319530"/>
            <a:ext cx="7379335" cy="4126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口罩编织店，每位顾客只需付一元钱。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31800" y="1945005"/>
            <a:ext cx="6699885" cy="4126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围巾编织店，每位顾客只需付一元钱。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31800" y="2571750"/>
            <a:ext cx="6873240" cy="4126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袜子编织店，每位顾客只需付一元钱。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695325" y="3284538"/>
            <a:ext cx="7939088" cy="539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不论品种，不计大小、长短、多少，统统一元钱</a:t>
            </a:r>
            <a:endParaRPr lang="zh-CN" altLang="en-US" sz="30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14"/>
          <p:cNvGrpSpPr/>
          <p:nvPr/>
        </p:nvGrpSpPr>
        <p:grpSpPr>
          <a:xfrm>
            <a:off x="3594100" y="4071938"/>
            <a:ext cx="1955800" cy="676275"/>
            <a:chOff x="863060" y="3957265"/>
            <a:chExt cx="2843444" cy="577052"/>
          </a:xfrm>
        </p:grpSpPr>
        <p:grpSp>
          <p:nvGrpSpPr>
            <p:cNvPr id="19465" name="组合 15"/>
            <p:cNvGrpSpPr/>
            <p:nvPr/>
          </p:nvGrpSpPr>
          <p:grpSpPr>
            <a:xfrm>
              <a:off x="863060" y="3993592"/>
              <a:ext cx="2807194" cy="540725"/>
              <a:chOff x="4354786" y="1193685"/>
              <a:chExt cx="2367947" cy="614363"/>
            </a:xfrm>
          </p:grpSpPr>
          <p:sp>
            <p:nvSpPr>
              <p:cNvPr id="18" name="矩形: 圆角 17"/>
              <p:cNvSpPr/>
              <p:nvPr/>
            </p:nvSpPr>
            <p:spPr bwMode="auto">
              <a:xfrm>
                <a:off x="4397617" y="1235520"/>
                <a:ext cx="2324545" cy="572528"/>
              </a:xfrm>
              <a:prstGeom prst="round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矩形: 圆角 18"/>
              <p:cNvSpPr/>
              <p:nvPr/>
            </p:nvSpPr>
            <p:spPr bwMode="auto">
              <a:xfrm>
                <a:off x="4354786" y="1193965"/>
                <a:ext cx="2328438" cy="572528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9466" name="文本框 1"/>
            <p:cNvSpPr txBox="1"/>
            <p:nvPr/>
          </p:nvSpPr>
          <p:spPr>
            <a:xfrm>
              <a:off x="902360" y="3957265"/>
              <a:ext cx="2804144" cy="53239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</a:pPr>
              <a:r>
                <a:rPr lang="zh-CN" altLang="en-US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头脑简单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4" grpId="0"/>
      <p:bldP spid="5" grpId="0"/>
      <p:bldP spid="6" grpId="0"/>
      <p:bldP spid="7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5150" y="460375"/>
            <a:ext cx="7740650" cy="70243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★ 讨论：蜘蛛三次开店，商品的标价都是一元</a:t>
            </a:r>
            <a:endParaRPr kumimoji="0" lang="zh-CN" altLang="en-US" sz="2000" b="1" i="0" u="none" strike="noStrike" kern="1200" cap="none" spc="0" normalizeH="0" baseline="30000" noProof="0">
              <a:ln>
                <a:noFill/>
              </a:ln>
              <a:solidFill>
                <a:srgbClr val="FF0000"/>
              </a:solidFill>
              <a:effectLst>
                <a:outerShdw blurRad="50800" dist="127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钱，这样做对吗？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9" name="矩形: 圆角 18"/>
          <p:cNvSpPr/>
          <p:nvPr/>
        </p:nvSpPr>
        <p:spPr>
          <a:xfrm>
            <a:off x="563563" y="1876425"/>
            <a:ext cx="4800600" cy="2749550"/>
          </a:xfrm>
          <a:prstGeom prst="roundRect">
            <a:avLst/>
          </a:prstGeom>
          <a:solidFill>
            <a:srgbClr val="ECF9FC"/>
          </a:solidFill>
          <a:ln w="25400" cmpd="thinThick">
            <a:solidFill>
              <a:srgbClr val="2EABC5"/>
            </a:solidFill>
            <a:prstDash val="lgDashDot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486" name="文本框 17"/>
          <p:cNvSpPr txBox="1"/>
          <p:nvPr/>
        </p:nvSpPr>
        <p:spPr>
          <a:xfrm>
            <a:off x="697428" y="1941728"/>
            <a:ext cx="4800085" cy="260840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8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这样标价不对，蜘蛛应该根据顾客的实际情况和自己的劳动来标价，使自己的劳动得到同等的价值，这样才会将店开好。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483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00420" y="1778953"/>
            <a:ext cx="2979738" cy="29448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2" grpId="0"/>
      <p:bldP spid="204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1800" y="411163"/>
            <a:ext cx="5938838" cy="4356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★ 交流：我为蜘蛛写招牌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75380" y="1000443"/>
            <a:ext cx="4230688" cy="4181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1800" y="474663"/>
            <a:ext cx="2522538" cy="43569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30000" noProof="0">
                <a:ln>
                  <a:noFill/>
                </a:ln>
                <a:solidFill>
                  <a:srgbClr val="FF0000"/>
                </a:solidFill>
                <a:effectLst>
                  <a:outerShdw blurRad="50800" dist="127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★ 蜘蛛的顾客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27730" y="532765"/>
            <a:ext cx="13423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</a:rPr>
              <a:t>不同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4" name="双括号 3"/>
          <p:cNvSpPr/>
          <p:nvPr/>
        </p:nvSpPr>
        <p:spPr>
          <a:xfrm>
            <a:off x="3290570" y="565150"/>
            <a:ext cx="1616710" cy="641985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1"/>
          <p:cNvSpPr txBox="1"/>
          <p:nvPr/>
        </p:nvSpPr>
        <p:spPr>
          <a:xfrm>
            <a:off x="431800" y="1397000"/>
            <a:ext cx="8362950" cy="41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顾客来了，是一只河马。河马嘴巴那么大，</a:t>
            </a:r>
            <a:r>
              <a:rPr lang="en-US" altLang="zh-CN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431800" y="2184400"/>
            <a:ext cx="8362950" cy="70243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顾客来了，只见身子不见头。蜘蛛向上一看，原来</a:t>
            </a:r>
            <a:endParaRPr lang="zh-CN" altLang="en-US" sz="2000" b="1" baseline="300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是一只长颈鹿，他的脖子和大树一样高</a:t>
            </a:r>
            <a:r>
              <a:rPr lang="en-US" altLang="zh-CN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31800" y="3563938"/>
            <a:ext cx="8132763" cy="412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</a:pPr>
            <a:r>
              <a:rPr lang="zh-CN" altLang="en-US" sz="2000" b="1" baseline="300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◇ 原来那位顾客竟是一条四十二只脚的蜈蚣！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2" grpId="0"/>
      <p:bldP spid="3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2"/>
          <p:cNvGrpSpPr/>
          <p:nvPr/>
        </p:nvGrpSpPr>
        <p:grpSpPr>
          <a:xfrm>
            <a:off x="479425" y="1270000"/>
            <a:ext cx="2154238" cy="1922463"/>
            <a:chOff x="620973" y="893928"/>
            <a:chExt cx="2154350" cy="192348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20973" y="1549914"/>
              <a:ext cx="2154350" cy="126749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3565" name="文本框 7"/>
            <p:cNvSpPr txBox="1"/>
            <p:nvPr/>
          </p:nvSpPr>
          <p:spPr>
            <a:xfrm>
              <a:off x="620973" y="893928"/>
              <a:ext cx="2122227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 eaLnBrk="1" hangingPunct="1">
                <a:buFont typeface="Arial" panose="020B0604020202020204" pitchFamily="34" charset="0"/>
              </a:pPr>
              <a:r>
                <a:rPr lang="zh-CN" altLang="en-US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口罩编织店</a:t>
              </a:r>
              <a:endPara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6" name="文本框 7"/>
          <p:cNvSpPr txBox="1"/>
          <p:nvPr/>
        </p:nvSpPr>
        <p:spPr>
          <a:xfrm>
            <a:off x="588963" y="3419475"/>
            <a:ext cx="1933575" cy="731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5000"/>
              </a:lnSpc>
              <a:buFont typeface="Arial" panose="020B0604020202020204" pitchFamily="34" charset="0"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嘴巴大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13"/>
          <p:cNvGrpSpPr/>
          <p:nvPr/>
        </p:nvGrpSpPr>
        <p:grpSpPr>
          <a:xfrm>
            <a:off x="3194368" y="712153"/>
            <a:ext cx="2078037" cy="2571750"/>
            <a:chOff x="3394709" y="343575"/>
            <a:chExt cx="2077917" cy="257175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2532" y="343575"/>
              <a:ext cx="1400094" cy="257175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3563" name="文本框 9"/>
            <p:cNvSpPr txBox="1"/>
            <p:nvPr/>
          </p:nvSpPr>
          <p:spPr>
            <a:xfrm>
              <a:off x="3394709" y="411163"/>
              <a:ext cx="580030" cy="24006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zh-CN" altLang="en-US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围巾编织店</a:t>
              </a:r>
              <a:endPara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文本框 7"/>
          <p:cNvSpPr txBox="1"/>
          <p:nvPr/>
        </p:nvSpPr>
        <p:spPr>
          <a:xfrm>
            <a:off x="3557588" y="3419475"/>
            <a:ext cx="1933575" cy="731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5000"/>
              </a:lnSpc>
              <a:buFont typeface="Arial" panose="020B0604020202020204" pitchFamily="34" charset="0"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脖子长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14"/>
          <p:cNvGrpSpPr/>
          <p:nvPr/>
        </p:nvGrpSpPr>
        <p:grpSpPr>
          <a:xfrm>
            <a:off x="5932488" y="1492250"/>
            <a:ext cx="2732087" cy="1743075"/>
            <a:chOff x="5979441" y="1170927"/>
            <a:chExt cx="2732757" cy="174439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79441" y="1865192"/>
              <a:ext cx="2732757" cy="1050133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3561" name="文本框 10"/>
            <p:cNvSpPr txBox="1"/>
            <p:nvPr/>
          </p:nvSpPr>
          <p:spPr>
            <a:xfrm>
              <a:off x="6249167" y="1170927"/>
              <a:ext cx="2193303" cy="55399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zh-CN" altLang="en-US" sz="3000" b="1">
                  <a:latin typeface="黑体" panose="02010609060101010101" pitchFamily="49" charset="-122"/>
                  <a:ea typeface="黑体" panose="02010609060101010101" pitchFamily="49" charset="-122"/>
                </a:rPr>
                <a:t>袜子编织店</a:t>
              </a:r>
              <a:endPara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8" name="文本框 7"/>
          <p:cNvSpPr txBox="1"/>
          <p:nvPr/>
        </p:nvSpPr>
        <p:spPr>
          <a:xfrm>
            <a:off x="6432550" y="3365500"/>
            <a:ext cx="1931988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5000"/>
              </a:lnSpc>
              <a:buFont typeface="Arial" panose="020B0604020202020204" pitchFamily="34" charset="0"/>
            </a:pP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脚多</a:t>
            </a:r>
            <a:endParaRPr lang="en-US" altLang="zh-CN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3581400" y="756285"/>
            <a:ext cx="1981200" cy="64171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串珠问题</a:t>
            </a:r>
            <a:endParaRPr lang="zh-CN" altLang="en-US" sz="32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4" name="Text Box 6"/>
          <p:cNvSpPr txBox="1"/>
          <p:nvPr/>
        </p:nvSpPr>
        <p:spPr>
          <a:xfrm>
            <a:off x="774700" y="1393825"/>
            <a:ext cx="7594600" cy="13680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四问：学习完课文了，想想蜘蛛开店为什会失败？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61315" y="444183"/>
            <a:ext cx="8376285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给我们的启示：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4063" y="1803400"/>
            <a:ext cx="7635875" cy="2120900"/>
            <a:chOff x="762000" y="2141221"/>
            <a:chExt cx="7635239" cy="2120798"/>
          </a:xfrm>
        </p:grpSpPr>
        <p:sp>
          <p:nvSpPr>
            <p:cNvPr id="17" name="矩形: 圆角 16"/>
            <p:cNvSpPr/>
            <p:nvPr/>
          </p:nvSpPr>
          <p:spPr bwMode="auto">
            <a:xfrm>
              <a:off x="762000" y="2141221"/>
              <a:ext cx="7635239" cy="2120798"/>
            </a:xfrm>
            <a:prstGeom prst="roundRect">
              <a:avLst/>
            </a:prstGeom>
            <a:solidFill>
              <a:srgbClr val="ECFCF6"/>
            </a:solidFill>
            <a:ln w="25400" cmpd="thinThick">
              <a:solidFill>
                <a:srgbClr val="23DB95"/>
              </a:solidFill>
              <a:prstDash val="lgDashDotDot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701" name="文本框 2"/>
            <p:cNvSpPr txBox="1"/>
            <p:nvPr/>
          </p:nvSpPr>
          <p:spPr>
            <a:xfrm>
              <a:off x="926465" y="2222817"/>
              <a:ext cx="7291069" cy="19220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30000"/>
                </a:lnSpc>
                <a:buFont typeface="Arial" panose="020B0604020202020204" pitchFamily="34" charset="0"/>
              </a:pPr>
              <a:r>
                <a:rPr lang="zh-CN" altLang="en-US" sz="3200" b="1">
                  <a:latin typeface="黑体" panose="02010609060101010101" pitchFamily="49" charset="-122"/>
                  <a:ea typeface="黑体" panose="02010609060101010101" pitchFamily="49" charset="-122"/>
                  <a:sym typeface="微软雅黑" panose="020B0503020204020204" pitchFamily="34" charset="-122"/>
                </a:rPr>
                <a:t>    蜘蛛的思维、处世方式简单，做事又缺乏恒心和毅力，不够灵活，这才导致它自讨苦吃，事与愿违。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69938" y="795338"/>
            <a:ext cx="7685087" cy="3843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本文主要写蜘蛛因为寂寞、无聊而开编织店，先后卖口罩、围巾、袜子，最后被四十二只脚的蜈蚣吓跑的故事，告诉我们做事不仅要有恒心，有毅力，还要脚踏实地，头脑灵活，不要投机取巧、思维简单，否则什么事情也做不成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1747" name="组合 36"/>
          <p:cNvGrpSpPr/>
          <p:nvPr/>
        </p:nvGrpSpPr>
        <p:grpSpPr>
          <a:xfrm>
            <a:off x="217805" y="254635"/>
            <a:ext cx="2200910" cy="541020"/>
            <a:chOff x="189346" y="67305"/>
            <a:chExt cx="2084918" cy="541718"/>
          </a:xfrm>
        </p:grpSpPr>
        <p:grpSp>
          <p:nvGrpSpPr>
            <p:cNvPr id="31748" name="组合 15"/>
            <p:cNvGrpSpPr/>
            <p:nvPr/>
          </p:nvGrpSpPr>
          <p:grpSpPr>
            <a:xfrm>
              <a:off x="189346" y="67305"/>
              <a:ext cx="1773381" cy="541718"/>
              <a:chOff x="249383" y="54028"/>
              <a:chExt cx="1773381" cy="541718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249383" y="62230"/>
                <a:ext cx="1773381" cy="533516"/>
              </a:xfrm>
              <a:prstGeom prst="roundRect">
                <a:avLst>
                  <a:gd name="adj" fmla="val 50000"/>
                </a:avLst>
              </a:prstGeom>
              <a:pattFill prst="dashUpDiag">
                <a:fgClr>
                  <a:srgbClr val="FDE9E9"/>
                </a:fgClr>
                <a:bgClr>
                  <a:schemeClr val="bg1"/>
                </a:bgClr>
              </a:pattFill>
              <a:ln w="38100">
                <a:gradFill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100000">
                      <a:srgbClr val="FFD1FF"/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9933FF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endParaRPr>
              </a:p>
            </p:txBody>
          </p:sp>
          <p:sp>
            <p:nvSpPr>
              <p:cNvPr id="31753" name="文本框 17"/>
              <p:cNvSpPr txBox="1"/>
              <p:nvPr/>
            </p:nvSpPr>
            <p:spPr>
              <a:xfrm>
                <a:off x="329427" y="54028"/>
                <a:ext cx="1613292" cy="52264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/>
              <a:p>
                <a:pPr eaLnBrk="1" hangingPunct="1"/>
                <a:r>
                  <a:rPr lang="zh-CN" altLang="en-US" sz="2800" b="1">
                    <a:solidFill>
                      <a:srgbClr val="C0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课文主题</a:t>
                </a:r>
                <a:endParaRPr lang="zh-CN" altLang="en-US" sz="28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31749" name="图片 3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rot="4269009">
              <a:off x="1908390" y="191089"/>
              <a:ext cx="404728" cy="32702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25344" y="873992"/>
            <a:ext cx="3950494" cy="535305"/>
          </a:xfrm>
          <a:prstGeom prst="rect">
            <a:avLst/>
          </a:prstGeom>
          <a:noFill/>
        </p:spPr>
        <p:txBody>
          <a:bodyPr anchor="ctr"/>
          <a:lstStyle/>
          <a:p>
            <a:pPr lvl="0" fontAlgn="t">
              <a:defRPr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吐出细银丝，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7147560" y="2416493"/>
            <a:ext cx="1484471" cy="992029"/>
          </a:xfrm>
          <a:prstGeom prst="rect">
            <a:avLst/>
          </a:prstGeom>
        </p:spPr>
      </p:pic>
      <p:cxnSp>
        <p:nvCxnSpPr>
          <p:cNvPr id="1169" name="直接连接符 1168"/>
          <p:cNvCxnSpPr>
            <a:endCxn id="1164" idx="0"/>
          </p:cNvCxnSpPr>
          <p:nvPr/>
        </p:nvCxnSpPr>
        <p:spPr>
          <a:xfrm flipH="1">
            <a:off x="7890034" y="84773"/>
            <a:ext cx="29528" cy="2331720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4"/>
          <p:cNvGrpSpPr/>
          <p:nvPr/>
        </p:nvGrpSpPr>
        <p:grpSpPr>
          <a:xfrm>
            <a:off x="1105376" y="923449"/>
            <a:ext cx="2307908" cy="2971800"/>
            <a:chOff x="5763" y="2215"/>
            <a:chExt cx="4846" cy="6240"/>
          </a:xfrm>
        </p:grpSpPr>
        <p:pic>
          <p:nvPicPr>
            <p:cNvPr id="73" name="图片 72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5763" y="2215"/>
              <a:ext cx="1024" cy="943"/>
            </a:xfrm>
            <a:prstGeom prst="rect">
              <a:avLst/>
            </a:prstGeom>
          </p:spPr>
        </p:pic>
        <p:pic>
          <p:nvPicPr>
            <p:cNvPr id="74" name="图片 73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6981" y="4106"/>
              <a:ext cx="1024" cy="943"/>
            </a:xfrm>
            <a:prstGeom prst="rect">
              <a:avLst/>
            </a:prstGeom>
          </p:spPr>
        </p:pic>
        <p:pic>
          <p:nvPicPr>
            <p:cNvPr id="75" name="图片 74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8186" y="5677"/>
              <a:ext cx="1024" cy="943"/>
            </a:xfrm>
            <a:prstGeom prst="rect">
              <a:avLst/>
            </a:prstGeom>
          </p:spPr>
        </p:pic>
        <p:pic>
          <p:nvPicPr>
            <p:cNvPr id="76" name="图片 75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9585" y="7512"/>
              <a:ext cx="1024" cy="943"/>
            </a:xfrm>
            <a:prstGeom prst="rect">
              <a:avLst/>
            </a:prstGeom>
          </p:spPr>
        </p:pic>
      </p:grpSp>
      <p:cxnSp>
        <p:nvCxnSpPr>
          <p:cNvPr id="2" name="直接连接符 1"/>
          <p:cNvCxnSpPr/>
          <p:nvPr/>
        </p:nvCxnSpPr>
        <p:spPr>
          <a:xfrm>
            <a:off x="8384381" y="96679"/>
            <a:ext cx="6191" cy="986314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图片 70" descr="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7884319" y="1082993"/>
            <a:ext cx="1012508" cy="56769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72590" y="1704975"/>
            <a:ext cx="5784533" cy="53530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7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72590" y="2601278"/>
            <a:ext cx="3950494" cy="53530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7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23549" y="3305651"/>
            <a:ext cx="3950494" cy="535305"/>
          </a:xfrm>
          <a:prstGeom prst="rect">
            <a:avLst/>
          </a:prstGeom>
          <a:noFill/>
        </p:spPr>
        <p:txBody>
          <a:bodyPr anchor="ctr"/>
          <a:lstStyle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7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31237" y="1793611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织成天罗网，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44748" y="2571729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摆下八卦阵，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36894" y="3409196"/>
            <a:ext cx="2926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专捉飞来将。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51979" y="3500364"/>
            <a:ext cx="2468880" cy="783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（蜘蛛）</a:t>
            </a:r>
            <a:endParaRPr lang="zh-CN" altLang="en-US" sz="45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8" grpId="0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148655"/>
            <a:ext cx="8519746" cy="5147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同学们，今天这节课，你有新的收获吗？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zh-CN" alt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文本框 32"/>
          <p:cNvSpPr/>
          <p:nvPr/>
        </p:nvSpPr>
        <p:spPr>
          <a:xfrm>
            <a:off x="4499372" y="2925366"/>
            <a:ext cx="401240" cy="17025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7" name="文本框 34"/>
          <p:cNvSpPr/>
          <p:nvPr/>
        </p:nvSpPr>
        <p:spPr>
          <a:xfrm rot="21300000">
            <a:off x="7192566" y="1625204"/>
            <a:ext cx="398859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8" name="文本框 36"/>
          <p:cNvSpPr/>
          <p:nvPr/>
        </p:nvSpPr>
        <p:spPr>
          <a:xfrm rot="16200000">
            <a:off x="5473304" y="1334691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9" name="文本框 37"/>
          <p:cNvSpPr/>
          <p:nvPr/>
        </p:nvSpPr>
        <p:spPr>
          <a:xfrm rot="17400000">
            <a:off x="5063729" y="1728788"/>
            <a:ext cx="536972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0" name="文本框 45"/>
          <p:cNvSpPr/>
          <p:nvPr/>
        </p:nvSpPr>
        <p:spPr>
          <a:xfrm rot="16200000">
            <a:off x="5895975" y="135969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1" name="文本框 46"/>
          <p:cNvSpPr/>
          <p:nvPr/>
        </p:nvSpPr>
        <p:spPr>
          <a:xfrm rot="21120000">
            <a:off x="6443663" y="1568054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2" name="文本框 47"/>
          <p:cNvSpPr/>
          <p:nvPr/>
        </p:nvSpPr>
        <p:spPr>
          <a:xfrm rot="17400000">
            <a:off x="6806804" y="2503885"/>
            <a:ext cx="536972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3" name="文本框 39"/>
          <p:cNvSpPr/>
          <p:nvPr/>
        </p:nvSpPr>
        <p:spPr>
          <a:xfrm rot="600000">
            <a:off x="7268766" y="1182291"/>
            <a:ext cx="379809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4" name="文本框 50"/>
          <p:cNvSpPr/>
          <p:nvPr/>
        </p:nvSpPr>
        <p:spPr>
          <a:xfrm rot="1440000">
            <a:off x="6686550" y="1244204"/>
            <a:ext cx="379810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5" name="文本框 51"/>
          <p:cNvSpPr/>
          <p:nvPr/>
        </p:nvSpPr>
        <p:spPr>
          <a:xfrm rot="16200000">
            <a:off x="7353300" y="2733675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6" name="文本框 32"/>
          <p:cNvSpPr/>
          <p:nvPr/>
        </p:nvSpPr>
        <p:spPr>
          <a:xfrm>
            <a:off x="3589735" y="3561160"/>
            <a:ext cx="401240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7" name="文本框 34"/>
          <p:cNvSpPr/>
          <p:nvPr/>
        </p:nvSpPr>
        <p:spPr>
          <a:xfrm rot="4140000">
            <a:off x="4426744" y="3518297"/>
            <a:ext cx="501254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8" name="文本框 50"/>
          <p:cNvSpPr/>
          <p:nvPr/>
        </p:nvSpPr>
        <p:spPr>
          <a:xfrm rot="20220000">
            <a:off x="4067175" y="1295400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9" name="文本框 51"/>
          <p:cNvSpPr/>
          <p:nvPr/>
        </p:nvSpPr>
        <p:spPr>
          <a:xfrm rot="21420000">
            <a:off x="4241006" y="2052638"/>
            <a:ext cx="402431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0" name="文本框 45"/>
          <p:cNvSpPr/>
          <p:nvPr/>
        </p:nvSpPr>
        <p:spPr>
          <a:xfrm rot="20220000">
            <a:off x="4487466" y="1318022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1" name="文本框 46"/>
          <p:cNvSpPr/>
          <p:nvPr/>
        </p:nvSpPr>
        <p:spPr>
          <a:xfrm rot="20220000">
            <a:off x="4764881" y="1532335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2" name="文本框 47"/>
          <p:cNvSpPr/>
          <p:nvPr/>
        </p:nvSpPr>
        <p:spPr>
          <a:xfrm rot="21420000">
            <a:off x="4941094" y="2233613"/>
            <a:ext cx="402431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3" name="文本框 49"/>
          <p:cNvSpPr/>
          <p:nvPr/>
        </p:nvSpPr>
        <p:spPr>
          <a:xfrm rot="16200000">
            <a:off x="5812631" y="2131219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4" name="文本框 50"/>
          <p:cNvSpPr/>
          <p:nvPr/>
        </p:nvSpPr>
        <p:spPr>
          <a:xfrm rot="21420000">
            <a:off x="5335191" y="2590800"/>
            <a:ext cx="402431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5" name="文本框 51"/>
          <p:cNvSpPr/>
          <p:nvPr/>
        </p:nvSpPr>
        <p:spPr>
          <a:xfrm rot="16200000">
            <a:off x="5460206" y="3450431"/>
            <a:ext cx="50601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6" name="文本框 32"/>
          <p:cNvSpPr/>
          <p:nvPr/>
        </p:nvSpPr>
        <p:spPr>
          <a:xfrm rot="1200000">
            <a:off x="1995488" y="3875485"/>
            <a:ext cx="379810" cy="167878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7" name="文本框 34"/>
          <p:cNvSpPr/>
          <p:nvPr/>
        </p:nvSpPr>
        <p:spPr>
          <a:xfrm rot="4140000">
            <a:off x="2686050" y="3475435"/>
            <a:ext cx="501254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8" name="文本框 36"/>
          <p:cNvSpPr/>
          <p:nvPr/>
        </p:nvSpPr>
        <p:spPr>
          <a:xfrm rot="20220000">
            <a:off x="2345531" y="3223022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89" name="文本框 37"/>
          <p:cNvSpPr/>
          <p:nvPr/>
        </p:nvSpPr>
        <p:spPr>
          <a:xfrm rot="1020000">
            <a:off x="3007519" y="2753916"/>
            <a:ext cx="379810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0" name="文本框 62"/>
          <p:cNvSpPr/>
          <p:nvPr/>
        </p:nvSpPr>
        <p:spPr>
          <a:xfrm rot="20220000">
            <a:off x="3513535" y="3139679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1" name="文本框 63"/>
          <p:cNvSpPr/>
          <p:nvPr/>
        </p:nvSpPr>
        <p:spPr>
          <a:xfrm rot="21420000">
            <a:off x="1733550" y="1529954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2" name="文本框 64"/>
          <p:cNvSpPr/>
          <p:nvPr/>
        </p:nvSpPr>
        <p:spPr>
          <a:xfrm rot="1020000">
            <a:off x="1764506" y="3400425"/>
            <a:ext cx="379810" cy="16787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3" name="文本框 49"/>
          <p:cNvSpPr/>
          <p:nvPr/>
        </p:nvSpPr>
        <p:spPr>
          <a:xfrm rot="21420000">
            <a:off x="3400425" y="3837385"/>
            <a:ext cx="402431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4" name="文本框 50"/>
          <p:cNvSpPr/>
          <p:nvPr/>
        </p:nvSpPr>
        <p:spPr>
          <a:xfrm rot="21420000">
            <a:off x="4261247" y="3170635"/>
            <a:ext cx="402431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5" name="文本框 51"/>
          <p:cNvSpPr/>
          <p:nvPr/>
        </p:nvSpPr>
        <p:spPr>
          <a:xfrm rot="21420000">
            <a:off x="4386263" y="3929063"/>
            <a:ext cx="402431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6" name="文本框 68"/>
          <p:cNvSpPr/>
          <p:nvPr/>
        </p:nvSpPr>
        <p:spPr>
          <a:xfrm rot="16500000">
            <a:off x="1306116" y="2046685"/>
            <a:ext cx="536972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7" name="文本框 34"/>
          <p:cNvSpPr/>
          <p:nvPr/>
        </p:nvSpPr>
        <p:spPr>
          <a:xfrm rot="4140000">
            <a:off x="2084785" y="2180035"/>
            <a:ext cx="502444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8" name="文本框 36"/>
          <p:cNvSpPr/>
          <p:nvPr/>
        </p:nvSpPr>
        <p:spPr>
          <a:xfrm rot="21420000">
            <a:off x="1384697" y="1337072"/>
            <a:ext cx="402431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99" name="文本框 37"/>
          <p:cNvSpPr/>
          <p:nvPr/>
        </p:nvSpPr>
        <p:spPr>
          <a:xfrm rot="1020000">
            <a:off x="2146697" y="1684735"/>
            <a:ext cx="379809" cy="167878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0" name="文本框 45"/>
          <p:cNvSpPr/>
          <p:nvPr/>
        </p:nvSpPr>
        <p:spPr>
          <a:xfrm rot="20220000">
            <a:off x="2730104" y="1139429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1" name="文本框 46"/>
          <p:cNvSpPr/>
          <p:nvPr/>
        </p:nvSpPr>
        <p:spPr>
          <a:xfrm rot="20220000">
            <a:off x="3157538" y="1309688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2" name="文本框 47"/>
          <p:cNvSpPr/>
          <p:nvPr/>
        </p:nvSpPr>
        <p:spPr>
          <a:xfrm rot="21420000">
            <a:off x="2955131" y="1877616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3" name="文本框 49"/>
          <p:cNvSpPr/>
          <p:nvPr/>
        </p:nvSpPr>
        <p:spPr>
          <a:xfrm rot="20220000">
            <a:off x="3599260" y="1532335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4" name="文本框 50"/>
          <p:cNvSpPr/>
          <p:nvPr/>
        </p:nvSpPr>
        <p:spPr>
          <a:xfrm rot="20220000">
            <a:off x="3278981" y="2113360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5" name="文本框 51"/>
          <p:cNvSpPr/>
          <p:nvPr/>
        </p:nvSpPr>
        <p:spPr>
          <a:xfrm rot="20220000">
            <a:off x="3755231" y="2249091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6" name="文本框 32"/>
          <p:cNvSpPr/>
          <p:nvPr/>
        </p:nvSpPr>
        <p:spPr>
          <a:xfrm rot="1200000">
            <a:off x="4979194" y="3538538"/>
            <a:ext cx="379810" cy="16787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7" name="文本框 34"/>
          <p:cNvSpPr/>
          <p:nvPr/>
        </p:nvSpPr>
        <p:spPr>
          <a:xfrm rot="20520000">
            <a:off x="5878116" y="3889772"/>
            <a:ext cx="398859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8" name="文本框 36"/>
          <p:cNvSpPr/>
          <p:nvPr/>
        </p:nvSpPr>
        <p:spPr>
          <a:xfrm rot="360000">
            <a:off x="5473304" y="2858691"/>
            <a:ext cx="379809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09" name="文本框 37"/>
          <p:cNvSpPr/>
          <p:nvPr/>
        </p:nvSpPr>
        <p:spPr>
          <a:xfrm rot="780000">
            <a:off x="5106591" y="3973116"/>
            <a:ext cx="379809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0" name="文本框 45"/>
          <p:cNvSpPr/>
          <p:nvPr/>
        </p:nvSpPr>
        <p:spPr>
          <a:xfrm rot="17040000">
            <a:off x="6149579" y="2505075"/>
            <a:ext cx="536972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1" name="文本框 46"/>
          <p:cNvSpPr/>
          <p:nvPr/>
        </p:nvSpPr>
        <p:spPr>
          <a:xfrm rot="2700000">
            <a:off x="6755606" y="3083719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2" name="文本框 47"/>
          <p:cNvSpPr/>
          <p:nvPr/>
        </p:nvSpPr>
        <p:spPr>
          <a:xfrm rot="18120000">
            <a:off x="6125766" y="3409950"/>
            <a:ext cx="538163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3" name="文本框 85"/>
          <p:cNvSpPr/>
          <p:nvPr/>
        </p:nvSpPr>
        <p:spPr>
          <a:xfrm rot="18360000">
            <a:off x="7153275" y="3275410"/>
            <a:ext cx="535781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4" name="文本框 86"/>
          <p:cNvSpPr/>
          <p:nvPr/>
        </p:nvSpPr>
        <p:spPr>
          <a:xfrm rot="17940000">
            <a:off x="6500813" y="3599260"/>
            <a:ext cx="535781" cy="1262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5" name="文本框 87"/>
          <p:cNvSpPr/>
          <p:nvPr/>
        </p:nvSpPr>
        <p:spPr>
          <a:xfrm rot="1500000">
            <a:off x="7165181" y="2401491"/>
            <a:ext cx="379810" cy="169069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6" name="文本框 32"/>
          <p:cNvSpPr/>
          <p:nvPr/>
        </p:nvSpPr>
        <p:spPr>
          <a:xfrm rot="4140000">
            <a:off x="4295775" y="2527697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7" name="文本框 34"/>
          <p:cNvSpPr/>
          <p:nvPr/>
        </p:nvSpPr>
        <p:spPr>
          <a:xfrm rot="8340000">
            <a:off x="4832747" y="3128963"/>
            <a:ext cx="398859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8" name="文本框 36"/>
          <p:cNvSpPr/>
          <p:nvPr/>
        </p:nvSpPr>
        <p:spPr>
          <a:xfrm rot="20400000">
            <a:off x="5472113" y="1746647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19" name="文本框 37"/>
          <p:cNvSpPr/>
          <p:nvPr/>
        </p:nvSpPr>
        <p:spPr>
          <a:xfrm>
            <a:off x="5380435" y="2272904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0" name="文本框 45"/>
          <p:cNvSpPr/>
          <p:nvPr/>
        </p:nvSpPr>
        <p:spPr>
          <a:xfrm rot="20400000">
            <a:off x="5892404" y="1768079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1" name="文本框 46"/>
          <p:cNvSpPr/>
          <p:nvPr/>
        </p:nvSpPr>
        <p:spPr>
          <a:xfrm rot="20400000">
            <a:off x="6169819" y="1982391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2" name="文本框 47"/>
          <p:cNvSpPr/>
          <p:nvPr/>
        </p:nvSpPr>
        <p:spPr>
          <a:xfrm>
            <a:off x="6531769" y="2457450"/>
            <a:ext cx="402431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3" name="文本框 49"/>
          <p:cNvSpPr/>
          <p:nvPr/>
        </p:nvSpPr>
        <p:spPr>
          <a:xfrm rot="20400000">
            <a:off x="7158038" y="2062163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4" name="文本框 50"/>
          <p:cNvSpPr/>
          <p:nvPr/>
        </p:nvSpPr>
        <p:spPr>
          <a:xfrm rot="20400000">
            <a:off x="6757988" y="1928813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5" name="文本框 51"/>
          <p:cNvSpPr/>
          <p:nvPr/>
        </p:nvSpPr>
        <p:spPr>
          <a:xfrm rot="20400000">
            <a:off x="7115175" y="2789635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6" name="文本框 32"/>
          <p:cNvSpPr/>
          <p:nvPr/>
        </p:nvSpPr>
        <p:spPr>
          <a:xfrm rot="4140000">
            <a:off x="3152775" y="335994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7" name="文本框 34"/>
          <p:cNvSpPr/>
          <p:nvPr/>
        </p:nvSpPr>
        <p:spPr>
          <a:xfrm rot="8340000">
            <a:off x="4083844" y="2806304"/>
            <a:ext cx="398860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8" name="文本框 36"/>
          <p:cNvSpPr/>
          <p:nvPr/>
        </p:nvSpPr>
        <p:spPr>
          <a:xfrm rot="2760000">
            <a:off x="3937397" y="1753791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29" name="文本框 37"/>
          <p:cNvSpPr/>
          <p:nvPr/>
        </p:nvSpPr>
        <p:spPr>
          <a:xfrm rot="3960000">
            <a:off x="3937397" y="2296716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0" name="文本框 45"/>
          <p:cNvSpPr/>
          <p:nvPr/>
        </p:nvSpPr>
        <p:spPr>
          <a:xfrm rot="2760000">
            <a:off x="4360069" y="177879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1" name="文本框 46"/>
          <p:cNvSpPr/>
          <p:nvPr/>
        </p:nvSpPr>
        <p:spPr>
          <a:xfrm rot="2760000">
            <a:off x="4636294" y="1990725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2" name="文本框 47"/>
          <p:cNvSpPr/>
          <p:nvPr/>
        </p:nvSpPr>
        <p:spPr>
          <a:xfrm rot="3960000">
            <a:off x="4636294" y="2533650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3" name="文本框 49"/>
          <p:cNvSpPr/>
          <p:nvPr/>
        </p:nvSpPr>
        <p:spPr>
          <a:xfrm rot="20400000">
            <a:off x="5810250" y="2539604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4" name="文本框 50"/>
          <p:cNvSpPr/>
          <p:nvPr/>
        </p:nvSpPr>
        <p:spPr>
          <a:xfrm rot="4020000">
            <a:off x="4993481" y="2651522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5" name="文本框 51"/>
          <p:cNvSpPr/>
          <p:nvPr/>
        </p:nvSpPr>
        <p:spPr>
          <a:xfrm rot="20400000">
            <a:off x="5341144" y="3214688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6" name="文本框 32"/>
          <p:cNvSpPr/>
          <p:nvPr/>
        </p:nvSpPr>
        <p:spPr>
          <a:xfrm rot="5400000">
            <a:off x="1932385" y="3246835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7" name="文本框 34"/>
          <p:cNvSpPr/>
          <p:nvPr/>
        </p:nvSpPr>
        <p:spPr>
          <a:xfrm rot="8340000">
            <a:off x="2551510" y="3543300"/>
            <a:ext cx="398859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8" name="文本框 36"/>
          <p:cNvSpPr/>
          <p:nvPr/>
        </p:nvSpPr>
        <p:spPr>
          <a:xfrm rot="2760000">
            <a:off x="2476500" y="2752725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39" name="文本框 37"/>
          <p:cNvSpPr/>
          <p:nvPr/>
        </p:nvSpPr>
        <p:spPr>
          <a:xfrm rot="5220000">
            <a:off x="2802731" y="303609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0" name="文本框 45"/>
          <p:cNvSpPr/>
          <p:nvPr/>
        </p:nvSpPr>
        <p:spPr>
          <a:xfrm rot="2760000">
            <a:off x="3186113" y="2765822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1" name="文本框 46"/>
          <p:cNvSpPr/>
          <p:nvPr/>
        </p:nvSpPr>
        <p:spPr>
          <a:xfrm rot="4020000">
            <a:off x="1604963" y="1984772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2" name="文本框 47"/>
          <p:cNvSpPr/>
          <p:nvPr/>
        </p:nvSpPr>
        <p:spPr>
          <a:xfrm rot="5220000">
            <a:off x="1603772" y="2915841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3" name="文本框 49"/>
          <p:cNvSpPr/>
          <p:nvPr/>
        </p:nvSpPr>
        <p:spPr>
          <a:xfrm rot="4020000">
            <a:off x="2926556" y="375999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4" name="文本框 50"/>
          <p:cNvSpPr/>
          <p:nvPr/>
        </p:nvSpPr>
        <p:spPr>
          <a:xfrm rot="4020000">
            <a:off x="3852863" y="3383756"/>
            <a:ext cx="50601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5" name="文本框 51"/>
          <p:cNvSpPr/>
          <p:nvPr/>
        </p:nvSpPr>
        <p:spPr>
          <a:xfrm rot="4020000">
            <a:off x="4130279" y="3599260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6" name="文本框 32"/>
          <p:cNvSpPr/>
          <p:nvPr/>
        </p:nvSpPr>
        <p:spPr>
          <a:xfrm rot="20700000">
            <a:off x="1528763" y="2511029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7" name="文本框 34"/>
          <p:cNvSpPr/>
          <p:nvPr/>
        </p:nvSpPr>
        <p:spPr>
          <a:xfrm rot="8340000">
            <a:off x="2081213" y="2582466"/>
            <a:ext cx="398860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8" name="文本框 36"/>
          <p:cNvSpPr/>
          <p:nvPr/>
        </p:nvSpPr>
        <p:spPr>
          <a:xfrm rot="4020000">
            <a:off x="2331244" y="1531144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49" name="文本框 37"/>
          <p:cNvSpPr/>
          <p:nvPr/>
        </p:nvSpPr>
        <p:spPr>
          <a:xfrm rot="5220000">
            <a:off x="2331244" y="2074069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0" name="文本框 45"/>
          <p:cNvSpPr/>
          <p:nvPr/>
        </p:nvSpPr>
        <p:spPr>
          <a:xfrm rot="2760000">
            <a:off x="2749154" y="1551385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" name="文本框 46"/>
          <p:cNvSpPr/>
          <p:nvPr/>
        </p:nvSpPr>
        <p:spPr>
          <a:xfrm rot="2760000">
            <a:off x="3026569" y="1764506"/>
            <a:ext cx="50601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" name="文本框 47"/>
          <p:cNvSpPr/>
          <p:nvPr/>
        </p:nvSpPr>
        <p:spPr>
          <a:xfrm rot="3960000">
            <a:off x="2826544" y="2333625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" name="文本框 49"/>
          <p:cNvSpPr/>
          <p:nvPr/>
        </p:nvSpPr>
        <p:spPr>
          <a:xfrm rot="2760000">
            <a:off x="3469481" y="1990725"/>
            <a:ext cx="504825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4" name="文本框 50"/>
          <p:cNvSpPr/>
          <p:nvPr/>
        </p:nvSpPr>
        <p:spPr>
          <a:xfrm rot="2760000">
            <a:off x="3383756" y="2425304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5" name="文本框 51"/>
          <p:cNvSpPr/>
          <p:nvPr/>
        </p:nvSpPr>
        <p:spPr>
          <a:xfrm rot="2760000">
            <a:off x="3661172" y="2639616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6" name="文本框 32"/>
          <p:cNvSpPr/>
          <p:nvPr/>
        </p:nvSpPr>
        <p:spPr>
          <a:xfrm rot="5400000">
            <a:off x="4641056" y="3701654"/>
            <a:ext cx="507206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7" name="文本框 34"/>
          <p:cNvSpPr/>
          <p:nvPr/>
        </p:nvSpPr>
        <p:spPr>
          <a:xfrm rot="3120000">
            <a:off x="5444729" y="4027885"/>
            <a:ext cx="502444" cy="126206"/>
          </a:xfrm>
          <a:prstGeom prst="rect">
            <a:avLst/>
          </a:prstGeom>
          <a:noFill/>
          <a:ln w="9525">
            <a:noFill/>
          </a:ln>
        </p:spPr>
        <p:txBody>
          <a:bodyPr wrap="none"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8" name="文本框 36"/>
          <p:cNvSpPr/>
          <p:nvPr/>
        </p:nvSpPr>
        <p:spPr>
          <a:xfrm rot="20400000">
            <a:off x="5819775" y="2920604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9" name="文本框 37"/>
          <p:cNvSpPr/>
          <p:nvPr/>
        </p:nvSpPr>
        <p:spPr>
          <a:xfrm>
            <a:off x="5820966" y="3468291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0" name="文本框 45"/>
          <p:cNvSpPr/>
          <p:nvPr/>
        </p:nvSpPr>
        <p:spPr>
          <a:xfrm rot="20400000">
            <a:off x="6240066" y="2943225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1" name="文本框 46"/>
          <p:cNvSpPr/>
          <p:nvPr/>
        </p:nvSpPr>
        <p:spPr>
          <a:xfrm rot="20400000">
            <a:off x="6517481" y="3157538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2" name="文本框 47"/>
          <p:cNvSpPr/>
          <p:nvPr/>
        </p:nvSpPr>
        <p:spPr>
          <a:xfrm>
            <a:off x="6284119" y="3730229"/>
            <a:ext cx="402431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3" name="文本框 49"/>
          <p:cNvSpPr/>
          <p:nvPr/>
        </p:nvSpPr>
        <p:spPr>
          <a:xfrm rot="20400000">
            <a:off x="6908006" y="3448050"/>
            <a:ext cx="403622" cy="1678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4" name="文本框 50"/>
          <p:cNvSpPr/>
          <p:nvPr/>
        </p:nvSpPr>
        <p:spPr>
          <a:xfrm rot="20400000">
            <a:off x="6873479" y="3815954"/>
            <a:ext cx="403622" cy="16906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5" name="文本框 51"/>
          <p:cNvSpPr/>
          <p:nvPr/>
        </p:nvSpPr>
        <p:spPr>
          <a:xfrm rot="20400000">
            <a:off x="6226969" y="1141810"/>
            <a:ext cx="403622" cy="1678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37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zh-CN" sz="375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66" name="矩形: 圆角 1"/>
          <p:cNvSpPr/>
          <p:nvPr/>
        </p:nvSpPr>
        <p:spPr>
          <a:xfrm>
            <a:off x="881380" y="940435"/>
            <a:ext cx="6873875" cy="4042410"/>
          </a:xfrm>
          <a:prstGeom prst="roundRect">
            <a:avLst>
              <a:gd name="adj" fmla="val 16667"/>
            </a:avLst>
          </a:prstGeom>
          <a:noFill/>
          <a:ln w="50800" cap="flat" cmpd="thinThick">
            <a:solidFill>
              <a:srgbClr val="00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</a:pPr>
            <a:endParaRPr lang="zh-CN" altLang="en-US" sz="1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67" name="TextBox 7"/>
          <p:cNvSpPr/>
          <p:nvPr/>
        </p:nvSpPr>
        <p:spPr>
          <a:xfrm>
            <a:off x="708660" y="1222375"/>
            <a:ext cx="7669530" cy="296037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商店   蹲在   寂寞   口罩   编织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顾客    付钱   工夫   交换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长颈鹿   袜子   匆忙   蜈蚣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fontAlgn="base" hangingPunct="0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决定    终 于</a:t>
            </a:r>
            <a:endParaRPr lang="zh-CN" altLang="en-US" sz="27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168" name="组合 2167"/>
          <p:cNvGrpSpPr/>
          <p:nvPr/>
        </p:nvGrpSpPr>
        <p:grpSpPr>
          <a:xfrm>
            <a:off x="3869531" y="376238"/>
            <a:ext cx="1425179" cy="560785"/>
            <a:chOff x="2414672" y="257447"/>
            <a:chExt cx="1819492" cy="494475"/>
          </a:xfrm>
        </p:grpSpPr>
        <p:sp>
          <p:nvSpPr>
            <p:cNvPr id="2169" name="矩形: 圆角 28"/>
            <p:cNvSpPr/>
            <p:nvPr/>
          </p:nvSpPr>
          <p:spPr>
            <a:xfrm rot="21120000">
              <a:off x="2414672" y="257447"/>
              <a:ext cx="565456" cy="472428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9525" cap="flat" cmpd="sng">
              <a:solidFill>
                <a:srgbClr val="FF9999">
                  <a:alpha val="30196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</a:pPr>
              <a:r>
                <a:rPr lang="zh-CN" altLang="en-US" sz="27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/>
                </a:rPr>
                <a:t>我</a:t>
              </a:r>
              <a:endParaRPr lang="zh-CN" altLang="en-US" sz="27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170" name="矩形: 圆角 29"/>
            <p:cNvSpPr/>
            <p:nvPr/>
          </p:nvSpPr>
          <p:spPr>
            <a:xfrm rot="420000">
              <a:off x="3043970" y="266896"/>
              <a:ext cx="565456" cy="471378"/>
            </a:xfrm>
            <a:prstGeom prst="roundRect">
              <a:avLst>
                <a:gd name="adj" fmla="val 16667"/>
              </a:avLst>
            </a:prstGeom>
            <a:solidFill>
              <a:srgbClr val="CCFFCC"/>
            </a:solidFill>
            <a:ln w="9525" cap="flat" cmpd="sng">
              <a:solidFill>
                <a:srgbClr val="99FF99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</a:pPr>
              <a:r>
                <a:rPr lang="zh-CN" altLang="en-US" sz="27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/>
                </a:rPr>
                <a:t>会</a:t>
              </a:r>
              <a:endParaRPr lang="zh-CN" altLang="en-US" sz="27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/>
              </a:endParaRPr>
            </a:p>
          </p:txBody>
        </p:sp>
        <p:sp>
          <p:nvSpPr>
            <p:cNvPr id="2171" name="矩形: 圆角 30"/>
            <p:cNvSpPr/>
            <p:nvPr/>
          </p:nvSpPr>
          <p:spPr>
            <a:xfrm rot="21180000">
              <a:off x="3667187" y="279494"/>
              <a:ext cx="566977" cy="472428"/>
            </a:xfrm>
            <a:prstGeom prst="roundRect">
              <a:avLst>
                <a:gd name="adj" fmla="val 16667"/>
              </a:avLst>
            </a:prstGeom>
            <a:solidFill>
              <a:srgbClr val="FFCC99"/>
            </a:solidFill>
            <a:ln w="9525" cap="flat" cmpd="sng">
              <a:solidFill>
                <a:srgbClr val="FFCC6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 typeface="Arial" panose="020B0604020202020204" pitchFamily="34" charset="0"/>
              </a:pPr>
              <a:r>
                <a:rPr lang="zh-CN" altLang="en-US" sz="2700" b="1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/>
                </a:rPr>
                <a:t>读</a:t>
              </a:r>
              <a:endParaRPr lang="zh-CN" altLang="en-US" sz="27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/>
              </a:endParaRPr>
            </a:p>
          </p:txBody>
        </p:sp>
      </p:grpSp>
      <p:sp>
        <p:nvSpPr>
          <p:cNvPr id="2172" name="TextBox 36"/>
          <p:cNvSpPr/>
          <p:nvPr/>
        </p:nvSpPr>
        <p:spPr>
          <a:xfrm>
            <a:off x="1710055" y="1167765"/>
            <a:ext cx="1029970" cy="4343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diàn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3" name="TextBox 36"/>
          <p:cNvSpPr/>
          <p:nvPr/>
        </p:nvSpPr>
        <p:spPr>
          <a:xfrm>
            <a:off x="2736056" y="1175147"/>
            <a:ext cx="770335" cy="583406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dūn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4" name="TextBox 36"/>
          <p:cNvSpPr/>
          <p:nvPr/>
        </p:nvSpPr>
        <p:spPr>
          <a:xfrm>
            <a:off x="3996929" y="1152525"/>
            <a:ext cx="636984" cy="58459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jì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5" name="TextBox 36"/>
          <p:cNvSpPr/>
          <p:nvPr/>
        </p:nvSpPr>
        <p:spPr>
          <a:xfrm>
            <a:off x="4406504" y="1138238"/>
            <a:ext cx="636984" cy="58459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mò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6" name="TextBox 36"/>
          <p:cNvSpPr/>
          <p:nvPr/>
        </p:nvSpPr>
        <p:spPr>
          <a:xfrm>
            <a:off x="5520690" y="1152525"/>
            <a:ext cx="912495" cy="58483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zhào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7" name="TextBox 36"/>
          <p:cNvSpPr/>
          <p:nvPr/>
        </p:nvSpPr>
        <p:spPr>
          <a:xfrm>
            <a:off x="6407785" y="1152525"/>
            <a:ext cx="979805" cy="58483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biān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8" name="TextBox 36"/>
          <p:cNvSpPr/>
          <p:nvPr/>
        </p:nvSpPr>
        <p:spPr>
          <a:xfrm>
            <a:off x="2122726" y="1827769"/>
            <a:ext cx="770334" cy="4345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ɡù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79" name="TextBox 36"/>
          <p:cNvSpPr/>
          <p:nvPr/>
        </p:nvSpPr>
        <p:spPr>
          <a:xfrm>
            <a:off x="5006102" y="1781414"/>
            <a:ext cx="770334" cy="4345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fū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0" name="TextBox 36"/>
          <p:cNvSpPr/>
          <p:nvPr/>
        </p:nvSpPr>
        <p:spPr>
          <a:xfrm>
            <a:off x="6198870" y="1764665"/>
            <a:ext cx="885825" cy="4343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huàn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1" name="TextBox 36"/>
          <p:cNvSpPr/>
          <p:nvPr/>
        </p:nvSpPr>
        <p:spPr>
          <a:xfrm>
            <a:off x="2392045" y="2500630"/>
            <a:ext cx="969010" cy="4343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jǐnɡ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2" name="TextBox 36"/>
          <p:cNvSpPr/>
          <p:nvPr/>
        </p:nvSpPr>
        <p:spPr>
          <a:xfrm>
            <a:off x="3571716" y="2500392"/>
            <a:ext cx="770335" cy="4345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wà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3" name="TextBox 36"/>
          <p:cNvSpPr/>
          <p:nvPr/>
        </p:nvSpPr>
        <p:spPr>
          <a:xfrm>
            <a:off x="4819650" y="2500630"/>
            <a:ext cx="941705" cy="4343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cōnɡ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4" name="TextBox 36"/>
          <p:cNvSpPr/>
          <p:nvPr/>
        </p:nvSpPr>
        <p:spPr>
          <a:xfrm>
            <a:off x="5916454" y="2544683"/>
            <a:ext cx="770335" cy="4345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wú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5" name="TextBox 36"/>
          <p:cNvSpPr/>
          <p:nvPr/>
        </p:nvSpPr>
        <p:spPr>
          <a:xfrm>
            <a:off x="6407785" y="2536825"/>
            <a:ext cx="920750" cy="43434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ɡōnɡ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6" name="TextBox 36"/>
          <p:cNvSpPr/>
          <p:nvPr/>
        </p:nvSpPr>
        <p:spPr>
          <a:xfrm>
            <a:off x="3456385" y="1849994"/>
            <a:ext cx="770334" cy="43457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4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fù</a:t>
            </a:r>
            <a:endParaRPr lang="en-US" altLang="zh-CN" sz="24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7" name="文本框 43131"/>
          <p:cNvSpPr/>
          <p:nvPr/>
        </p:nvSpPr>
        <p:spPr>
          <a:xfrm>
            <a:off x="3275410" y="3274219"/>
            <a:ext cx="1565672" cy="38933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1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jué dìnɡ</a:t>
            </a:r>
            <a:endParaRPr lang="en-US" altLang="zh-CN" sz="2100" b="1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88" name="矩形 43132"/>
          <p:cNvSpPr/>
          <p:nvPr/>
        </p:nvSpPr>
        <p:spPr>
          <a:xfrm>
            <a:off x="4572000" y="3274219"/>
            <a:ext cx="1997869" cy="434579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en-US" altLang="zh-CN" sz="2100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zhōnɡ yú 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childTnLst>
                                    <p:set>
                                      <p:cBhvr additive="bas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" dur="1000" fill="hold"/>
                                        <p:tgtEl>
                                          <p:spTgt spid="2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childTnLst>
                                    <p:set>
                                      <p:cBhvr additive="base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4" dur="1000" fill="hold"/>
                                        <p:tgtEl>
                                          <p:spTgt spid="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2" nodeType="click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1" dur="1000" fill="hold"/>
                                        <p:tgtEl>
                                          <p:spTgt spid="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3" nodeType="withEffect">
                                  <p:childTnLst>
                                    <p:set>
                                      <p:cBhvr additive="base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6" dur="1000" fill="hold"/>
                                        <p:tgtEl>
                                          <p:spTgt spid="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4" nodeType="clickEffect">
                                  <p:childTnLst>
                                    <p:set>
                                      <p:cBhvr additive="base"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33" dur="1000" fill="hold"/>
                                        <p:tgtEl>
                                          <p:spTgt spid="2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5" nodeType="clickEffect">
                                  <p:childTnLst>
                                    <p:set>
                                      <p:cBhvr additive="base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0" dur="1000" fill="hold"/>
                                        <p:tgtEl>
                                          <p:spTgt spid="2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6" nodeType="clickEffect">
                                  <p:childTnLst>
                                    <p:set>
                                      <p:cBhvr additive="base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47" dur="1000" fill="hold"/>
                                        <p:tgtEl>
                                          <p:spTgt spid="2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14" nodeType="clickEffect">
                                  <p:childTnLst>
                                    <p:set>
                                      <p:cBhvr additive="base"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54" dur="1000" fill="hold"/>
                                        <p:tgtEl>
                                          <p:spTgt spid="2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7" nodeType="clickEffect">
                                  <p:childTnLst>
                                    <p:set>
                                      <p:cBhvr additive="base"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1" dur="1000" fill="hold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8" nodeType="clickEffect">
                                  <p:childTnLst>
                                    <p:set>
                                      <p:cBhvr additive="base"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68" dur="1000" fill="hold"/>
                                        <p:tgtEl>
                                          <p:spTgt spid="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9" nodeType="clickEffect">
                                  <p:childTnLst>
                                    <p:set>
                                      <p:cBhvr additive="base"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75" dur="1000" fill="hold"/>
                                        <p:tgtEl>
                                          <p:spTgt spid="2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10" nodeType="clickEffect">
                                  <p:childTnLst>
                                    <p:set>
                                      <p:cBhvr additive="base"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2" dur="1000" fill="hold"/>
                                        <p:tgtEl>
                                          <p:spTgt spid="2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11" nodeType="clickEffect">
                                  <p:childTnLst>
                                    <p:set>
                                      <p:cBhvr additive="base"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89" dur="1000" fill="hold"/>
                                        <p:tgtEl>
                                          <p:spTgt spid="2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grpId="12" nodeType="clickEffect">
                                  <p:childTnLst>
                                    <p:set>
                                      <p:cBhvr additive="base"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96" dur="1000" fill="hold"/>
                                        <p:tgtEl>
                                          <p:spTgt spid="2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13" nodeType="withEffect">
                                  <p:childTnLst>
                                    <p:set>
                                      <p:cBhvr additive="base"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01" dur="1000" fill="hold"/>
                                        <p:tgtEl>
                                          <p:spTgt spid="2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15" nodeType="clickEffect">
                                  <p:childTnLst>
                                    <p:set>
                                      <p:cBhvr additive="base"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16" nodeType="clickEffect">
                                  <p:childTnLst>
                                    <p:set>
                                      <p:cBhvr additive="base"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2" grpId="0" animBg="1"/>
      <p:bldP spid="2173" grpId="1" animBg="1"/>
      <p:bldP spid="2174" grpId="2" animBg="1"/>
      <p:bldP spid="2175" grpId="3" animBg="1"/>
      <p:bldP spid="2176" grpId="4" animBg="1"/>
      <p:bldP spid="2177" grpId="5" animBg="1"/>
      <p:bldP spid="2178" grpId="6" animBg="1"/>
      <p:bldP spid="2179" grpId="7" animBg="1"/>
      <p:bldP spid="2180" grpId="8" animBg="1"/>
      <p:bldP spid="2181" grpId="9" animBg="1"/>
      <p:bldP spid="2182" grpId="10" animBg="1"/>
      <p:bldP spid="2183" grpId="11" animBg="1"/>
      <p:bldP spid="2184" grpId="12" animBg="1"/>
      <p:bldP spid="2185" grpId="13" animBg="1"/>
      <p:bldP spid="2186" grpId="14" animBg="1"/>
      <p:bldP spid="2187" grpId="15" animBg="1"/>
      <p:bldP spid="2188" grpId="16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文本框 1"/>
          <p:cNvSpPr txBox="1"/>
          <p:nvPr/>
        </p:nvSpPr>
        <p:spPr>
          <a:xfrm>
            <a:off x="2159635" y="1370330"/>
            <a:ext cx="3078480" cy="77905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40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核心问题</a:t>
            </a:r>
            <a:endParaRPr lang="zh-CN" altLang="en-US" sz="40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 本文讲了一件什么事？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16386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文本框 1"/>
          <p:cNvSpPr txBox="1"/>
          <p:nvPr/>
        </p:nvSpPr>
        <p:spPr>
          <a:xfrm>
            <a:off x="2159635" y="1370330"/>
            <a:ext cx="3078480" cy="77905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40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核心问题</a:t>
            </a:r>
            <a:endParaRPr lang="zh-CN" altLang="en-US" sz="40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843915" y="2411095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本文主要了蜘蛛开    的事情。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13" name="图片 50183" descr="DWTU~4%P7T@S8OD$~$JGXB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1115" y="2564765"/>
            <a:ext cx="626745" cy="6267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childTnLst>
                                    <p:set>
                                      <p:cBhvr additive="base"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16386" grpId="0"/>
      <p:bldP spid="24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98315" y="257810"/>
            <a:ext cx="4088765" cy="4223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19" name="图片 2" descr="UK6VJ@[CM3U8YTDJG2OZ_%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" y="189230"/>
            <a:ext cx="4118610" cy="40030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18" name="文本框 7174"/>
          <p:cNvSpPr/>
          <p:nvPr/>
        </p:nvSpPr>
        <p:spPr>
          <a:xfrm>
            <a:off x="4434840" y="257493"/>
            <a:ext cx="3816350" cy="253047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</a:pPr>
            <a:r>
              <a:rPr lang="zh-CN" altLang="en-US" sz="4000" b="1">
                <a:solidFill>
                  <a:srgbClr val="FF3300"/>
                </a:solidFill>
                <a:latin typeface="Calibri" panose="020F0502020204030204" pitchFamily="34" charset="0"/>
                <a:ea typeface="楷体_GB2312" panose="02010609030101010101" charset="-122"/>
              </a:rPr>
              <a:t>书写提示：左上的“广”横稍长，撇伸展，包住里面的占。</a:t>
            </a:r>
            <a:endParaRPr lang="zh-CN" altLang="en-US" sz="4000" b="1">
              <a:latin typeface="Calibri" panose="020F0502020204030204" pitchFamily="34" charset="0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childTnLst>
                                    <p:set>
                                      <p:cBhvr additive="base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22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3581400" y="756285"/>
            <a:ext cx="1981200" cy="64171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串珠问题</a:t>
            </a:r>
            <a:endParaRPr lang="zh-CN" altLang="en-US" sz="32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4" name="Text Box 6"/>
          <p:cNvSpPr txBox="1"/>
          <p:nvPr/>
        </p:nvSpPr>
        <p:spPr>
          <a:xfrm>
            <a:off x="774700" y="1551305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一读：读课文，想想蜘蛛为什么开店？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6" name="文本框 1"/>
          <p:cNvSpPr txBox="1"/>
          <p:nvPr/>
        </p:nvSpPr>
        <p:spPr>
          <a:xfrm>
            <a:off x="3581400" y="749300"/>
            <a:ext cx="1981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开店原因</a:t>
            </a:r>
            <a:endParaRPr lang="zh-CN" altLang="en-US" sz="32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774700" y="1393825"/>
            <a:ext cx="7594600" cy="1368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  有一只蜘蛛，每天蹲在网上等着小飞虫落在上面，好寂寞，好无聊啊。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10"/>
          <p:cNvGrpSpPr/>
          <p:nvPr/>
        </p:nvGrpSpPr>
        <p:grpSpPr>
          <a:xfrm>
            <a:off x="2001203" y="3035300"/>
            <a:ext cx="3232150" cy="631825"/>
            <a:chOff x="4183969" y="2991485"/>
            <a:chExt cx="3231970" cy="632061"/>
          </a:xfrm>
        </p:grpSpPr>
        <p:grpSp>
          <p:nvGrpSpPr>
            <p:cNvPr id="16407" name="组合 22"/>
            <p:cNvGrpSpPr/>
            <p:nvPr/>
          </p:nvGrpSpPr>
          <p:grpSpPr>
            <a:xfrm>
              <a:off x="4183969" y="3016895"/>
              <a:ext cx="3157995" cy="606651"/>
              <a:chOff x="4354786" y="1193648"/>
              <a:chExt cx="2342462" cy="606651"/>
            </a:xfrm>
          </p:grpSpPr>
          <p:sp>
            <p:nvSpPr>
              <p:cNvPr id="25" name="矩形: 圆角 24"/>
              <p:cNvSpPr/>
              <p:nvPr/>
            </p:nvSpPr>
            <p:spPr bwMode="auto">
              <a:xfrm>
                <a:off x="4371271" y="1226997"/>
                <a:ext cx="2325507" cy="573302"/>
              </a:xfrm>
              <a:prstGeom prst="round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6" name="矩形: 圆角 25"/>
              <p:cNvSpPr/>
              <p:nvPr/>
            </p:nvSpPr>
            <p:spPr bwMode="auto">
              <a:xfrm>
                <a:off x="4354786" y="1193647"/>
                <a:ext cx="2329040" cy="573303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6408" name="文本框 4"/>
            <p:cNvSpPr txBox="1"/>
            <p:nvPr/>
          </p:nvSpPr>
          <p:spPr>
            <a:xfrm>
              <a:off x="4227055" y="2991485"/>
              <a:ext cx="3188884" cy="5524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zh-CN" altLang="en-US" sz="3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pitchFamily="34" charset="-122"/>
                </a:rPr>
                <a:t>寂寞：孤单冷清。</a:t>
              </a:r>
              <a:endPara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组合 11"/>
          <p:cNvGrpSpPr/>
          <p:nvPr/>
        </p:nvGrpSpPr>
        <p:grpSpPr>
          <a:xfrm>
            <a:off x="1819275" y="3947160"/>
            <a:ext cx="4432300" cy="600075"/>
            <a:chOff x="4188285" y="3865610"/>
            <a:chExt cx="4432970" cy="598865"/>
          </a:xfrm>
        </p:grpSpPr>
        <p:grpSp>
          <p:nvGrpSpPr>
            <p:cNvPr id="16397" name="组合 26"/>
            <p:cNvGrpSpPr/>
            <p:nvPr/>
          </p:nvGrpSpPr>
          <p:grpSpPr>
            <a:xfrm>
              <a:off x="4188285" y="3865610"/>
              <a:ext cx="4355454" cy="598865"/>
              <a:chOff x="4354786" y="1193685"/>
              <a:chExt cx="2344518" cy="598865"/>
            </a:xfrm>
          </p:grpSpPr>
          <p:sp>
            <p:nvSpPr>
              <p:cNvPr id="28" name="矩形: 圆角 27"/>
              <p:cNvSpPr/>
              <p:nvPr/>
            </p:nvSpPr>
            <p:spPr bwMode="auto">
              <a:xfrm>
                <a:off x="4373589" y="1219034"/>
                <a:ext cx="2325563" cy="573516"/>
              </a:xfrm>
              <a:prstGeom prst="roundRect">
                <a:avLst/>
              </a:prstGeom>
              <a:pattFill prst="wd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9" name="矩形: 圆角 28"/>
              <p:cNvSpPr/>
              <p:nvPr/>
            </p:nvSpPr>
            <p:spPr bwMode="auto">
              <a:xfrm>
                <a:off x="4354786" y="1193685"/>
                <a:ext cx="2328982" cy="573516"/>
              </a:xfrm>
              <a:prstGeom prst="roundRect">
                <a:avLst/>
              </a:prstGeom>
              <a:solidFill>
                <a:schemeClr val="bg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6398" name="文本框 5"/>
            <p:cNvSpPr txBox="1"/>
            <p:nvPr/>
          </p:nvSpPr>
          <p:spPr>
            <a:xfrm>
              <a:off x="4227055" y="3873768"/>
              <a:ext cx="4394200" cy="5524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 eaLnBrk="1" hangingPunct="1">
                <a:buFont typeface="Arial" panose="020B0604020202020204" pitchFamily="34" charset="0"/>
              </a:pPr>
              <a:r>
                <a:rPr lang="zh-CN" altLang="en-US" sz="3000" b="1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微软雅黑" panose="020B0503020204020204" pitchFamily="34" charset="-122"/>
                </a:rPr>
                <a:t>无聊：由于清闲而烦闷。</a:t>
              </a:r>
              <a:endParaRPr lang="zh-CN" altLang="en-US" sz="3000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16386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7609" y="379921"/>
            <a:ext cx="8519746" cy="468503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</a:t>
            </a:r>
            <a:endParaRPr lang="en-US" sz="3000" b="1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sz="3000" b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</a:t>
            </a:r>
            <a:endParaRPr lang="zh-CN" altLang="en-US" sz="3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06" name="文本框 17"/>
          <p:cNvSpPr txBox="1"/>
          <p:nvPr/>
        </p:nvSpPr>
        <p:spPr>
          <a:xfrm>
            <a:off x="843915" y="112395"/>
            <a:ext cx="27965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</a:pPr>
            <a:r>
              <a:rPr lang="zh-CN" altLang="en-US" sz="3200" b="1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课文品读</a:t>
            </a:r>
            <a:endParaRPr lang="zh-CN" altLang="en-US" sz="32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392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43040" y="3490595"/>
            <a:ext cx="2194560" cy="1388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Text Box 6"/>
          <p:cNvSpPr txBox="1"/>
          <p:nvPr/>
        </p:nvSpPr>
        <p:spPr>
          <a:xfrm>
            <a:off x="529590" y="2331720"/>
            <a:ext cx="7594600" cy="6786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3581400" y="756285"/>
            <a:ext cx="1981200" cy="64171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</a:pPr>
            <a:r>
              <a:rPr lang="zh-CN" altLang="en-US" sz="3200" b="1">
                <a:solidFill>
                  <a:srgbClr val="009E4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串珠问题</a:t>
            </a:r>
            <a:endParaRPr lang="zh-CN" altLang="en-US" sz="3200" b="1" dirty="0">
              <a:solidFill>
                <a:srgbClr val="009E47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774700" y="1393825"/>
            <a:ext cx="7594600" cy="136806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40000"/>
              </a:lnSpc>
              <a:buFont typeface="Arial" panose="020B0604020202020204" pitchFamily="34" charset="0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  二思：读课文，想想蜘蛛先后几次开了哪些店？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 animBg="1"/>
      <p:bldP spid="24" grpId="0"/>
      <p:bldP spid="3" grpId="0"/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3654</Words>
  <Application>WPS 演示</Application>
  <PresentationFormat>全屏显示(16:9)</PresentationFormat>
  <Paragraphs>596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Calibri</vt:lpstr>
      <vt:lpstr>楷体</vt:lpstr>
      <vt:lpstr>楷体_GB2312</vt:lpstr>
      <vt:lpstr>黑体</vt:lpstr>
      <vt:lpstr>Arial</vt:lpstr>
      <vt:lpstr>Arial Unicode MS</vt:lpstr>
      <vt:lpstr>Calibri Light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170</cp:revision>
  <dcterms:created xsi:type="dcterms:W3CDTF">2018-03-01T02:03:00Z</dcterms:created>
  <dcterms:modified xsi:type="dcterms:W3CDTF">2021-08-05T14:18:07Z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company">
    <vt:lpwstr>100111021000101210101002100010021010010210000012100011121001111210011102</vt:lpwstr>
  </property>
</Properties>
</file>